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361" r:id="rId4"/>
    <p:sldId id="258" r:id="rId5"/>
    <p:sldId id="360" r:id="rId6"/>
    <p:sldId id="305" r:id="rId7"/>
    <p:sldId id="265" r:id="rId8"/>
    <p:sldId id="259" r:id="rId9"/>
    <p:sldId id="362" r:id="rId10"/>
    <p:sldId id="266" r:id="rId11"/>
    <p:sldId id="260" r:id="rId12"/>
    <p:sldId id="267" r:id="rId13"/>
    <p:sldId id="268" r:id="rId14"/>
    <p:sldId id="269" r:id="rId15"/>
    <p:sldId id="298" r:id="rId16"/>
    <p:sldId id="299" r:id="rId17"/>
    <p:sldId id="270" r:id="rId18"/>
    <p:sldId id="303" r:id="rId19"/>
    <p:sldId id="272" r:id="rId20"/>
    <p:sldId id="300" r:id="rId21"/>
    <p:sldId id="273" r:id="rId22"/>
    <p:sldId id="274" r:id="rId23"/>
    <p:sldId id="275" r:id="rId24"/>
    <p:sldId id="276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70" r:id="rId40"/>
    <p:sldId id="372" r:id="rId41"/>
    <p:sldId id="373" r:id="rId42"/>
    <p:sldId id="374" r:id="rId43"/>
    <p:sldId id="375" r:id="rId44"/>
    <p:sldId id="363" r:id="rId45"/>
    <p:sldId id="364" r:id="rId46"/>
    <p:sldId id="365" r:id="rId47"/>
    <p:sldId id="366" r:id="rId48"/>
    <p:sldId id="332" r:id="rId49"/>
    <p:sldId id="310" r:id="rId50"/>
    <p:sldId id="311" r:id="rId51"/>
    <p:sldId id="333" r:id="rId52"/>
    <p:sldId id="342" r:id="rId53"/>
    <p:sldId id="343" r:id="rId54"/>
    <p:sldId id="344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285" r:id="rId64"/>
    <p:sldId id="319" r:id="rId65"/>
    <p:sldId id="320" r:id="rId66"/>
    <p:sldId id="321" r:id="rId67"/>
    <p:sldId id="322" r:id="rId68"/>
    <p:sldId id="326" r:id="rId69"/>
    <p:sldId id="327" r:id="rId70"/>
    <p:sldId id="328" r:id="rId71"/>
    <p:sldId id="329" r:id="rId72"/>
    <p:sldId id="331" r:id="rId73"/>
    <p:sldId id="330" r:id="rId74"/>
    <p:sldId id="280" r:id="rId75"/>
    <p:sldId id="302" r:id="rId76"/>
    <p:sldId id="281" r:id="rId77"/>
    <p:sldId id="282" r:id="rId78"/>
    <p:sldId id="283" r:id="rId79"/>
    <p:sldId id="284" r:id="rId80"/>
    <p:sldId id="286" r:id="rId81"/>
    <p:sldId id="287" r:id="rId82"/>
    <p:sldId id="288" r:id="rId83"/>
    <p:sldId id="277" r:id="rId84"/>
    <p:sldId id="278" r:id="rId85"/>
    <p:sldId id="289" r:id="rId86"/>
    <p:sldId id="290" r:id="rId87"/>
    <p:sldId id="291" r:id="rId88"/>
    <p:sldId id="292" r:id="rId89"/>
    <p:sldId id="293" r:id="rId90"/>
    <p:sldId id="294" r:id="rId91"/>
    <p:sldId id="371" r:id="rId92"/>
    <p:sldId id="264" r:id="rId93"/>
  </p:sldIdLst>
  <p:sldSz cx="12192000" cy="6858000"/>
  <p:notesSz cx="6858000" cy="9144000"/>
  <p:embeddedFontLst>
    <p:embeddedFont>
      <p:font typeface="KoPubWorld돋움체 Bold" panose="020B0600000101010101" charset="-127"/>
      <p:bold r:id="rId95"/>
    </p:embeddedFont>
    <p:embeddedFont>
      <p:font typeface="KoPubWorld돋움체 Light" panose="020B0600000101010101" charset="-127"/>
      <p:regular r:id="rId96"/>
    </p:embeddedFont>
    <p:embeddedFont>
      <p:font typeface="Malgun Gothic Semilight" panose="020B0502040204020203" pitchFamily="50" charset="-127"/>
      <p:regular r:id="rId97"/>
    </p:embeddedFont>
    <p:embeddedFont>
      <p:font typeface="맑은 고딕" panose="020B0503020000020004" pitchFamily="50" charset="-127"/>
      <p:regular r:id="rId98"/>
      <p:bold r:id="rId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DF0"/>
    <a:srgbClr val="64DECF"/>
    <a:srgbClr val="85EFE2"/>
    <a:srgbClr val="36D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192" autoAdjust="0"/>
  </p:normalViewPr>
  <p:slideViewPr>
    <p:cSldViewPr snapToGrid="0">
      <p:cViewPr varScale="1">
        <p:scale>
          <a:sx n="49" d="100"/>
          <a:sy n="49" d="100"/>
        </p:scale>
        <p:origin x="15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AE4B9-7439-4D81-AE37-4638B6CF5EA4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D9FCB-7B5F-4ED7-B513-9D77A1BC7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292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0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로그인하면 관리자와 회원은 레벨에 따라 구현되는 헤더가 다르게 구성하였다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7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회원가입시 입력했던 이메일을 작성하면 아이디를 찾을 </a:t>
            </a:r>
            <a:r>
              <a:rPr lang="ko-KR" altLang="en-US" dirty="0" err="1"/>
              <a:t>수있다</a:t>
            </a:r>
            <a:r>
              <a:rPr lang="en-US" altLang="ko-KR" dirty="0"/>
              <a:t>. -&gt; </a:t>
            </a:r>
            <a:r>
              <a:rPr lang="ko-KR" altLang="en-US" dirty="0"/>
              <a:t>다음화면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96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회원가입시 입력했던 아이디와 이메일을 작성하면 비밀번호가 아이디로 초기화된다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52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도서관 안내의 인사말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05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도서관 연혁을 연도별로 나누고</a:t>
            </a:r>
            <a:r>
              <a:rPr lang="en-US" altLang="ko-KR" dirty="0"/>
              <a:t>, </a:t>
            </a:r>
            <a:r>
              <a:rPr lang="ko-KR" altLang="en-US" dirty="0"/>
              <a:t>최근에 추가된 순으로 출력한다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36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자료실별로</a:t>
            </a:r>
            <a:r>
              <a:rPr lang="ko-KR" altLang="en-US" dirty="0"/>
              <a:t> 이용시간을 볼 수 있고</a:t>
            </a:r>
            <a:r>
              <a:rPr lang="en-US" altLang="ko-KR" dirty="0"/>
              <a:t>, </a:t>
            </a:r>
            <a:r>
              <a:rPr lang="ko-KR" altLang="en-US" dirty="0"/>
              <a:t>도서관의 </a:t>
            </a:r>
            <a:r>
              <a:rPr lang="ko-KR" altLang="en-US" dirty="0" err="1"/>
              <a:t>휴관일을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85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도서관 시설현황을 층별로 선택하여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8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도서관의 자료현황을 실시간으로 볼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도서관 개관 이래로 월별 장</a:t>
            </a:r>
            <a:r>
              <a:rPr lang="ko-KR" altLang="en-US" baseline="0" dirty="0"/>
              <a:t>서 증가 추이를 차트로 볼 수 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2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도서관의 </a:t>
            </a:r>
            <a:r>
              <a:rPr lang="ko-KR" altLang="en-US" dirty="0" err="1"/>
              <a:t>오시는길</a:t>
            </a:r>
            <a:r>
              <a:rPr lang="ko-KR" altLang="en-US" dirty="0"/>
              <a:t> 페이지</a:t>
            </a:r>
            <a:endParaRPr lang="en-US" altLang="ko-KR" dirty="0"/>
          </a:p>
          <a:p>
            <a:r>
              <a:rPr lang="ko-KR" altLang="en-US" dirty="0"/>
              <a:t>도서관 위치에 </a:t>
            </a:r>
            <a:r>
              <a:rPr lang="ko-KR" altLang="en-US" dirty="0" err="1"/>
              <a:t>마커가</a:t>
            </a:r>
            <a:r>
              <a:rPr lang="ko-KR" altLang="en-US" dirty="0"/>
              <a:t> 찍혀있는 지도를 볼 수 있다</a:t>
            </a:r>
            <a:r>
              <a:rPr lang="en-US" altLang="ko-KR" dirty="0"/>
              <a:t>. </a:t>
            </a:r>
            <a:r>
              <a:rPr lang="ko-KR" altLang="en-US" dirty="0"/>
              <a:t>컨트롤러로 확대</a:t>
            </a:r>
            <a:r>
              <a:rPr lang="en-US" altLang="ko-KR" dirty="0"/>
              <a:t>/</a:t>
            </a:r>
            <a:r>
              <a:rPr lang="ko-KR" altLang="en-US" dirty="0"/>
              <a:t>축소할 수 있으며 </a:t>
            </a:r>
            <a:r>
              <a:rPr lang="ko-KR" altLang="en-US" dirty="0" err="1"/>
              <a:t>스카이뷰를</a:t>
            </a:r>
            <a:r>
              <a:rPr lang="ko-KR" altLang="en-US" dirty="0"/>
              <a:t> 볼 수 </a:t>
            </a:r>
            <a:r>
              <a:rPr lang="ko-KR" altLang="en-US" dirty="0" err="1"/>
              <a:t>있따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오버레이를</a:t>
            </a:r>
            <a:r>
              <a:rPr lang="ko-KR" altLang="en-US" dirty="0"/>
              <a:t> 클릭하면 지도 페이지와 연동되어 </a:t>
            </a:r>
            <a:r>
              <a:rPr lang="ko-KR" altLang="en-US" dirty="0" err="1"/>
              <a:t>길찾기를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193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60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4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619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32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440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5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549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04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85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14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4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224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출판사로 간략한 검색을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메뉴들로 이동할 수 있는 아이콘들이 중앙에 배치되어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독서건강분석은 사용자 유형에 따라 달라지는데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비회원일때는</a:t>
            </a:r>
            <a:r>
              <a:rPr lang="ko-KR" altLang="en-US" dirty="0"/>
              <a:t> 로그인한 회원만 볼 수 있다는 문구가 뜨고</a:t>
            </a:r>
            <a:r>
              <a:rPr lang="en-US" altLang="ko-KR" dirty="0"/>
              <a:t>, </a:t>
            </a:r>
            <a:r>
              <a:rPr lang="ko-KR" altLang="en-US" dirty="0"/>
              <a:t>회원은 자신의 연령대 평균 </a:t>
            </a:r>
            <a:r>
              <a:rPr lang="ko-KR" altLang="en-US" dirty="0" err="1"/>
              <a:t>대출수</a:t>
            </a:r>
            <a:r>
              <a:rPr lang="ko-KR" altLang="en-US" dirty="0"/>
              <a:t> 대비 </a:t>
            </a:r>
            <a:r>
              <a:rPr lang="ko-KR" altLang="en-US" dirty="0" err="1"/>
              <a:t>대출수를</a:t>
            </a:r>
            <a:r>
              <a:rPr lang="ko-KR" altLang="en-US" dirty="0"/>
              <a:t> 차트로 볼 수 있고</a:t>
            </a:r>
            <a:r>
              <a:rPr lang="en-US" altLang="ko-KR" dirty="0"/>
              <a:t>, </a:t>
            </a:r>
            <a:r>
              <a:rPr lang="ko-KR" altLang="en-US" dirty="0"/>
              <a:t>관리자는 일반 회원만 볼 수 있다는 문구가 뜬다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대출베스트와 </a:t>
            </a:r>
            <a:r>
              <a:rPr lang="ko-KR" altLang="en-US" dirty="0" err="1"/>
              <a:t>신착도서는</a:t>
            </a:r>
            <a:r>
              <a:rPr lang="ko-KR" altLang="en-US" dirty="0"/>
              <a:t> 탭으로 구분되어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대출베스트는 최근 일주일간 대출이 많은 도서 순으로 볼 수 있고</a:t>
            </a:r>
            <a:r>
              <a:rPr lang="en-US" altLang="ko-KR" dirty="0"/>
              <a:t>, </a:t>
            </a:r>
            <a:r>
              <a:rPr lang="ko-KR" altLang="en-US" dirty="0" err="1"/>
              <a:t>신착도서는</a:t>
            </a:r>
            <a:r>
              <a:rPr lang="ko-KR" altLang="en-US" dirty="0"/>
              <a:t> 가장 최근에 추가된 도서를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월에 해당하는 도서관 </a:t>
            </a:r>
            <a:r>
              <a:rPr lang="ko-KR" altLang="en-US" dirty="0" err="1"/>
              <a:t>휴관일을</a:t>
            </a:r>
            <a:r>
              <a:rPr lang="ko-KR" altLang="en-US" dirty="0"/>
              <a:t> 볼 수 있고</a:t>
            </a:r>
            <a:r>
              <a:rPr lang="en-US" altLang="ko-KR" dirty="0"/>
              <a:t>, </a:t>
            </a:r>
            <a:r>
              <a:rPr lang="ko-KR" altLang="en-US" dirty="0" err="1"/>
              <a:t>자료실별</a:t>
            </a:r>
            <a:r>
              <a:rPr lang="ko-KR" altLang="en-US" dirty="0"/>
              <a:t> 이용시간 안내를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945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723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02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9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06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대여한 대출 현황을 확인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반납을 연기하고 싶은 책을 체크 한 뒤 반납연기 버튼을 누르면 </a:t>
            </a:r>
            <a:r>
              <a:rPr lang="en-US" altLang="ko-KR" dirty="0"/>
              <a:t>7</a:t>
            </a:r>
            <a:r>
              <a:rPr lang="ko-KR" altLang="en-US" dirty="0"/>
              <a:t>일 연장되며</a:t>
            </a:r>
            <a:r>
              <a:rPr lang="en-US" altLang="ko-KR" dirty="0"/>
              <a:t>, 1</a:t>
            </a:r>
            <a:r>
              <a:rPr lang="ko-KR" altLang="en-US" dirty="0"/>
              <a:t>번만 연장이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40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이용자가 회원가입 후</a:t>
            </a:r>
            <a:r>
              <a:rPr lang="en-US" altLang="ko-KR" dirty="0"/>
              <a:t>, </a:t>
            </a:r>
            <a:r>
              <a:rPr lang="ko-KR" altLang="en-US" dirty="0"/>
              <a:t>대출한 이력을 확인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반납 예정일이 지난 후에도 </a:t>
            </a:r>
            <a:r>
              <a:rPr lang="ko-KR" altLang="en-US" dirty="0" err="1"/>
              <a:t>미반납시</a:t>
            </a:r>
            <a:r>
              <a:rPr lang="ko-KR" altLang="en-US" dirty="0"/>
              <a:t> 연체중으로 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60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이용자가 대여한 도서</a:t>
            </a:r>
            <a:r>
              <a:rPr lang="en-US" altLang="ko-KR" dirty="0"/>
              <a:t>, </a:t>
            </a:r>
            <a:r>
              <a:rPr lang="ko-KR" altLang="en-US" dirty="0"/>
              <a:t>비도서에 한하여 후기를 작성할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미작성한 도서는 작성</a:t>
            </a:r>
            <a:r>
              <a:rPr lang="en-US" altLang="ko-KR" dirty="0"/>
              <a:t>, </a:t>
            </a:r>
            <a:r>
              <a:rPr lang="ko-KR" altLang="en-US" dirty="0"/>
              <a:t>이미 작성한 도서는 수정 및 삭제가 가능하며 </a:t>
            </a:r>
            <a:r>
              <a:rPr lang="ko-KR" altLang="en-US" dirty="0" err="1"/>
              <a:t>모달과</a:t>
            </a:r>
            <a:r>
              <a:rPr lang="ko-KR" altLang="en-US" dirty="0"/>
              <a:t> </a:t>
            </a:r>
            <a:r>
              <a:rPr lang="en-US" altLang="ko-KR" dirty="0"/>
              <a:t>confirm </a:t>
            </a:r>
            <a:r>
              <a:rPr lang="ko-KR" altLang="en-US" dirty="0"/>
              <a:t>으로 개발하였다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71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후기작성 </a:t>
            </a:r>
            <a:r>
              <a:rPr lang="ko-KR" altLang="en-US" dirty="0" err="1"/>
              <a:t>모달</a:t>
            </a:r>
            <a:r>
              <a:rPr lang="ko-KR" altLang="en-US" dirty="0"/>
              <a:t> 창이다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평점과 </a:t>
            </a:r>
            <a:r>
              <a:rPr lang="ko-KR" altLang="en-US" dirty="0" err="1"/>
              <a:t>달성률</a:t>
            </a:r>
            <a:r>
              <a:rPr lang="ko-KR" altLang="en-US" dirty="0"/>
              <a:t> </a:t>
            </a:r>
            <a:r>
              <a:rPr lang="en-US" altLang="ko-KR" dirty="0"/>
              <a:t>(range</a:t>
            </a:r>
            <a:r>
              <a:rPr lang="ko-KR" altLang="en-US" dirty="0"/>
              <a:t>바</a:t>
            </a:r>
            <a:r>
              <a:rPr lang="en-US" altLang="ko-KR" dirty="0"/>
              <a:t>)  </a:t>
            </a:r>
            <a:r>
              <a:rPr lang="ko-KR" altLang="en-US" dirty="0"/>
              <a:t>리뷰를 작성할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72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 및 삭제이다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수정은 </a:t>
            </a:r>
            <a:r>
              <a:rPr lang="ko-KR" altLang="en-US" dirty="0" err="1"/>
              <a:t>모달로</a:t>
            </a:r>
            <a:r>
              <a:rPr lang="ko-KR" altLang="en-US" dirty="0"/>
              <a:t> 등록한 내용들이 </a:t>
            </a:r>
            <a:r>
              <a:rPr lang="ko-KR" altLang="en-US" dirty="0" err="1"/>
              <a:t>저장돼있으며</a:t>
            </a:r>
            <a:r>
              <a:rPr lang="en-US" altLang="ko-KR" dirty="0"/>
              <a:t>, </a:t>
            </a:r>
            <a:r>
              <a:rPr lang="ko-KR" altLang="en-US" dirty="0" err="1"/>
              <a:t>삭제시</a:t>
            </a:r>
            <a:r>
              <a:rPr lang="ko-KR" altLang="en-US" dirty="0"/>
              <a:t> </a:t>
            </a:r>
            <a:r>
              <a:rPr lang="ko-KR" altLang="en-US" dirty="0" err="1"/>
              <a:t>컨펌</a:t>
            </a:r>
            <a:r>
              <a:rPr lang="ko-KR" altLang="en-US" dirty="0"/>
              <a:t> 기능으로 구현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4476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이용자가 대여한 도서</a:t>
            </a:r>
            <a:r>
              <a:rPr lang="en-US" altLang="ko-KR" dirty="0"/>
              <a:t>, </a:t>
            </a:r>
            <a:r>
              <a:rPr lang="ko-KR" altLang="en-US" dirty="0"/>
              <a:t>비도서에 한하여 후기를 작성할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미작성한 도서는 작성</a:t>
            </a:r>
            <a:r>
              <a:rPr lang="en-US" altLang="ko-KR" dirty="0"/>
              <a:t>, </a:t>
            </a:r>
            <a:r>
              <a:rPr lang="ko-KR" altLang="en-US" dirty="0"/>
              <a:t>이미 작성한 도서는 수정 및 삭제가 가능하며 </a:t>
            </a:r>
            <a:r>
              <a:rPr lang="ko-KR" altLang="en-US" dirty="0" err="1"/>
              <a:t>모달과</a:t>
            </a:r>
            <a:r>
              <a:rPr lang="ko-KR" altLang="en-US" dirty="0"/>
              <a:t> </a:t>
            </a:r>
            <a:r>
              <a:rPr lang="en-US" altLang="ko-KR" dirty="0"/>
              <a:t>confirm </a:t>
            </a:r>
            <a:r>
              <a:rPr lang="ko-KR" altLang="en-US" dirty="0"/>
              <a:t>으로 개발하였다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42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전체체크하면</a:t>
            </a:r>
            <a:r>
              <a:rPr lang="ko-KR" altLang="en-US" dirty="0"/>
              <a:t> 각 항목의 체크가 전체 표기된다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항목의 체크를 체크하지 않고 동의를 클릭하게 되면 </a:t>
            </a:r>
            <a:r>
              <a:rPr lang="en-US" altLang="ko-KR" dirty="0"/>
              <a:t>alert</a:t>
            </a:r>
            <a:r>
              <a:rPr lang="ko-KR" altLang="en-US" dirty="0"/>
              <a:t>창이 뜨면서 경고가 뜨고 동의로 넘어가지 않는다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비동의</a:t>
            </a:r>
            <a:r>
              <a:rPr lang="en-US" altLang="ko-KR" dirty="0"/>
              <a:t>, </a:t>
            </a:r>
            <a:r>
              <a:rPr lang="ko-KR" altLang="en-US" dirty="0"/>
              <a:t>쌍용도서관 마크를 클릭하면 </a:t>
            </a:r>
            <a:r>
              <a:rPr lang="ko-KR" altLang="en-US" dirty="0" err="1"/>
              <a:t>메인페이지로</a:t>
            </a:r>
            <a:r>
              <a:rPr lang="ko-KR" altLang="en-US" dirty="0"/>
              <a:t>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47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도서 검색 중</a:t>
            </a:r>
            <a:r>
              <a:rPr lang="en-US" altLang="ko-KR" dirty="0"/>
              <a:t>, </a:t>
            </a:r>
            <a:r>
              <a:rPr lang="ko-KR" altLang="en-US" dirty="0"/>
              <a:t>관심목록으로 지정한 리스트를 해당 메뉴에서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6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도서관에 없는 책을 희망도서 신청을 통해 신청할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신청하기 버튼을 누르면 희망도서 신청작성 페이지로 이동할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83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이용자가 도서관에 문의한 글의 상태를 확인할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문의하기 버튼 </a:t>
            </a:r>
            <a:r>
              <a:rPr lang="ko-KR" altLang="en-US" dirty="0" err="1"/>
              <a:t>클릭시</a:t>
            </a:r>
            <a:r>
              <a:rPr lang="en-US" altLang="ko-KR" dirty="0"/>
              <a:t>, </a:t>
            </a:r>
            <a:r>
              <a:rPr lang="ko-KR" altLang="en-US" dirty="0"/>
              <a:t>문의하기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9734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이용자가 도서관에 기증한 리스트를 확인 및 신청할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도서신청버튼을 누르면 </a:t>
            </a:r>
            <a:r>
              <a:rPr lang="ko-KR" altLang="en-US" dirty="0" err="1"/>
              <a:t>모달로</a:t>
            </a:r>
            <a:r>
              <a:rPr lang="ko-KR" altLang="en-US" dirty="0"/>
              <a:t> 창이 떠서 신청할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01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모달에서 책 정보를 기입하고 택배 </a:t>
            </a:r>
            <a:r>
              <a:rPr lang="ko-KR" altLang="en-US" dirty="0" err="1"/>
              <a:t>신청시</a:t>
            </a:r>
            <a:r>
              <a:rPr lang="en-US" altLang="ko-KR" dirty="0"/>
              <a:t>, </a:t>
            </a:r>
            <a:r>
              <a:rPr lang="ko-KR" altLang="en-US" dirty="0"/>
              <a:t>택배신청 </a:t>
            </a:r>
            <a:r>
              <a:rPr lang="ko-KR" altLang="en-US" dirty="0" err="1"/>
              <a:t>모달이</a:t>
            </a:r>
            <a:r>
              <a:rPr lang="ko-KR" altLang="en-US" dirty="0"/>
              <a:t> 새로 열리며 해당항목들을 작성하여 신청할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875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독서건강분석 페이지이다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대출 했을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매달에 해당하는 같은 연령대의 평균 독서량과 본인의 독서량을 비교하는 차트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본인이 대여한 책의 장르와 같은 연령대의 대여 장르를 </a:t>
            </a:r>
            <a:r>
              <a:rPr lang="ko-KR" altLang="en-US" dirty="0" err="1"/>
              <a:t>비교분석할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 도서관 내에서 </a:t>
            </a:r>
            <a:r>
              <a:rPr lang="en-US" altLang="ko-KR" dirty="0"/>
              <a:t>top100</a:t>
            </a:r>
            <a:r>
              <a:rPr lang="ko-KR" altLang="en-US" dirty="0"/>
              <a:t>에 해당하는 도서를 랜덤으로 </a:t>
            </a:r>
            <a:r>
              <a:rPr lang="ko-KR" altLang="en-US" dirty="0" err="1"/>
              <a:t>추천받을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3203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회원이 이용할 수 있는 개인정보 수정페이지이다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비밀번호를 입력 후 수정할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584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회원가입한 회원 정보를 수정할 수 있으며</a:t>
            </a:r>
            <a:r>
              <a:rPr lang="en-US" altLang="ko-KR" dirty="0"/>
              <a:t>, </a:t>
            </a:r>
            <a:r>
              <a:rPr lang="ko-KR" altLang="en-US" dirty="0"/>
              <a:t>회원탈퇴도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413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인사말 수정 페이지</a:t>
            </a:r>
            <a:endParaRPr lang="en-US" altLang="ko-KR" dirty="0"/>
          </a:p>
          <a:p>
            <a:r>
              <a:rPr lang="ko-KR" altLang="en-US" dirty="0"/>
              <a:t>관리자로 </a:t>
            </a:r>
            <a:r>
              <a:rPr lang="ko-KR" altLang="en-US" dirty="0" err="1"/>
              <a:t>로그인했을때만</a:t>
            </a:r>
            <a:r>
              <a:rPr lang="ko-KR" altLang="en-US" dirty="0"/>
              <a:t> 인사말을 수정할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35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연혁 관리 페이지</a:t>
            </a:r>
            <a:endParaRPr lang="en-US" altLang="ko-KR" dirty="0"/>
          </a:p>
          <a:p>
            <a:r>
              <a:rPr lang="ko-KR" altLang="en-US" dirty="0"/>
              <a:t>각 연혁마다 수정</a:t>
            </a:r>
            <a:r>
              <a:rPr lang="en-US" altLang="ko-KR" dirty="0"/>
              <a:t>, </a:t>
            </a:r>
            <a:r>
              <a:rPr lang="ko-KR" altLang="en-US" dirty="0"/>
              <a:t>삭제 버튼이 있으며 우측 상단의 추가하기 버튼을 통해 새 연혁을 추가할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51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325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연혁 추가 페이지</a:t>
            </a:r>
            <a:endParaRPr lang="en-US" altLang="ko-KR" dirty="0"/>
          </a:p>
          <a:p>
            <a:r>
              <a:rPr lang="ko-KR" altLang="en-US" dirty="0"/>
              <a:t>날짜와 내용을 </a:t>
            </a:r>
            <a:r>
              <a:rPr lang="ko-KR" altLang="en-US" dirty="0" err="1"/>
              <a:t>입력받아</a:t>
            </a:r>
            <a:r>
              <a:rPr lang="ko-KR" altLang="en-US" dirty="0"/>
              <a:t> 새 연혁을 추가할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추가된 연혁은 우측 이미지처럼 </a:t>
            </a:r>
            <a:r>
              <a:rPr lang="ko-KR" altLang="en-US" dirty="0" err="1"/>
              <a:t>입력받은</a:t>
            </a:r>
            <a:r>
              <a:rPr lang="ko-KR" altLang="en-US" dirty="0"/>
              <a:t> 년도에 맞게 출력된다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53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연혁 삭제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073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이용안내 관리 페이지</a:t>
            </a:r>
            <a:endParaRPr lang="en-US" altLang="ko-KR" dirty="0"/>
          </a:p>
          <a:p>
            <a:r>
              <a:rPr lang="ko-KR" altLang="en-US" dirty="0"/>
              <a:t>각 시설의 이용시간마다 수정버튼을 옆에 배치하여 원하는 부분을 바로 수정할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이용시간 수정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8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시설현황 관리 페이지</a:t>
            </a:r>
            <a:endParaRPr lang="en-US" altLang="ko-KR" dirty="0"/>
          </a:p>
          <a:p>
            <a:r>
              <a:rPr lang="ko-KR" altLang="en-US" dirty="0"/>
              <a:t>각 층별로 수정버튼이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946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시설현황 수정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35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</a:t>
            </a:r>
            <a:r>
              <a:rPr lang="ko-KR" altLang="en-US" dirty="0" err="1"/>
              <a:t>오시는길</a:t>
            </a:r>
            <a:r>
              <a:rPr lang="ko-KR" altLang="en-US" dirty="0"/>
              <a:t> 관리 페이지</a:t>
            </a:r>
            <a:endParaRPr lang="en-US" altLang="ko-KR" dirty="0"/>
          </a:p>
          <a:p>
            <a:r>
              <a:rPr lang="ko-KR" altLang="en-US" dirty="0"/>
              <a:t>주소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교통편 안내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주차장 안내를 수정할 수 있다</a:t>
            </a:r>
            <a:r>
              <a:rPr lang="en-US" altLang="ko-KR" baseline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9864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</a:t>
            </a:r>
            <a:r>
              <a:rPr lang="ko-KR" altLang="en-US" dirty="0" err="1"/>
              <a:t>신착도서</a:t>
            </a:r>
            <a:r>
              <a:rPr lang="ko-KR" altLang="en-US" dirty="0"/>
              <a:t> 추가 페이지</a:t>
            </a:r>
            <a:endParaRPr lang="en-US" altLang="ko-KR" dirty="0"/>
          </a:p>
          <a:p>
            <a:r>
              <a:rPr lang="ko-KR" altLang="en-US" dirty="0"/>
              <a:t>장르</a:t>
            </a:r>
            <a:r>
              <a:rPr lang="en-US" altLang="ko-KR" dirty="0"/>
              <a:t>,</a:t>
            </a:r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저자</a:t>
            </a:r>
            <a:r>
              <a:rPr lang="en-US" altLang="ko-KR" dirty="0"/>
              <a:t>,</a:t>
            </a:r>
            <a:r>
              <a:rPr lang="ko-KR" altLang="en-US" dirty="0"/>
              <a:t>출판사</a:t>
            </a:r>
            <a:r>
              <a:rPr lang="en-US" altLang="ko-KR" dirty="0"/>
              <a:t>,</a:t>
            </a:r>
            <a:r>
              <a:rPr lang="ko-KR" altLang="en-US" dirty="0"/>
              <a:t>발행연도</a:t>
            </a:r>
            <a:r>
              <a:rPr lang="en-US" altLang="ko-KR" dirty="0"/>
              <a:t>,</a:t>
            </a:r>
            <a:r>
              <a:rPr lang="ko-KR" altLang="en-US" dirty="0"/>
              <a:t>청구기호</a:t>
            </a:r>
            <a:r>
              <a:rPr lang="en-US" altLang="ko-KR" dirty="0"/>
              <a:t>,</a:t>
            </a:r>
            <a:r>
              <a:rPr lang="en-US" altLang="ko-KR" dirty="0" err="1"/>
              <a:t>isbn</a:t>
            </a:r>
            <a:r>
              <a:rPr lang="en-US" altLang="ko-KR" dirty="0"/>
              <a:t>,</a:t>
            </a:r>
            <a:r>
              <a:rPr lang="ko-KR" altLang="en-US" dirty="0"/>
              <a:t>위치를 필수로 </a:t>
            </a:r>
            <a:r>
              <a:rPr lang="ko-KR" altLang="en-US" dirty="0" err="1"/>
              <a:t>입력받아야</a:t>
            </a:r>
            <a:r>
              <a:rPr lang="ko-KR" altLang="en-US" dirty="0"/>
              <a:t> 하며 국가는 필수로 입력하지 않아도 된다</a:t>
            </a:r>
            <a:r>
              <a:rPr lang="en-US" altLang="ko-KR" dirty="0"/>
              <a:t>. </a:t>
            </a:r>
            <a:r>
              <a:rPr lang="ko-KR" altLang="en-US" dirty="0"/>
              <a:t>추가와 동시에 등록번호가 자동으로 부여된다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782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전체회원을 조회하는 창이며 회원에 대해 간략하게 알 수 있는 정보가 뜬다</a:t>
            </a:r>
            <a:endParaRPr lang="en-US" altLang="ko-KR" dirty="0"/>
          </a:p>
          <a:p>
            <a:r>
              <a:rPr lang="en-US" altLang="ko-KR" dirty="0"/>
              <a:t>20</a:t>
            </a:r>
            <a:r>
              <a:rPr lang="ko-KR" altLang="en-US" dirty="0" err="1"/>
              <a:t>번호씩</a:t>
            </a:r>
            <a:r>
              <a:rPr lang="ko-KR" altLang="en-US" dirty="0"/>
              <a:t> 페이징이 되어있으며 검색장은 회원번호</a:t>
            </a:r>
            <a:r>
              <a:rPr lang="en-US" altLang="ko-KR" dirty="0"/>
              <a:t>, </a:t>
            </a:r>
            <a:r>
              <a:rPr lang="ko-KR" altLang="en-US" dirty="0"/>
              <a:t>회원이름으로 검색할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상세보기버튼을 클릭하면 회원에 대해 상세 페이지로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103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검색하면 검색한 회원의 목록이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91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아이디를 입력하고 중복확인을 클릭하면 현재 도서관에서 이용하는 이용자들의 아이디와 대조한 후 중복확인검사를 하게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팝업창과 함께 </a:t>
            </a:r>
            <a:r>
              <a:rPr lang="en-US" altLang="ko-KR" dirty="0"/>
              <a:t>alert</a:t>
            </a:r>
            <a:r>
              <a:rPr lang="ko-KR" altLang="en-US" dirty="0"/>
              <a:t>창으로 아이디 중복여부가 나타난다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아이디는 </a:t>
            </a:r>
            <a:r>
              <a:rPr lang="en-US" altLang="ko-KR" dirty="0"/>
              <a:t>5~15</a:t>
            </a:r>
            <a:r>
              <a:rPr lang="ko-KR" altLang="en-US" dirty="0"/>
              <a:t>자 영대소문자 </a:t>
            </a:r>
            <a:r>
              <a:rPr lang="en-US" altLang="ko-KR" dirty="0"/>
              <a:t>, </a:t>
            </a:r>
            <a:r>
              <a:rPr lang="ko-KR" altLang="en-US" dirty="0"/>
              <a:t>비밀번호는 </a:t>
            </a:r>
            <a:r>
              <a:rPr lang="en-US" altLang="ko-KR" dirty="0"/>
              <a:t>8~16</a:t>
            </a:r>
            <a:r>
              <a:rPr lang="ko-KR" altLang="en-US" dirty="0"/>
              <a:t>자 </a:t>
            </a:r>
            <a:r>
              <a:rPr lang="ko-KR" altLang="en-US" dirty="0" err="1"/>
              <a:t>영문숫자특수문자</a:t>
            </a:r>
            <a:r>
              <a:rPr lang="ko-KR" altLang="en-US" dirty="0"/>
              <a:t> 중 </a:t>
            </a:r>
            <a:r>
              <a:rPr lang="en-US" altLang="ko-KR" dirty="0"/>
              <a:t>2</a:t>
            </a:r>
            <a:r>
              <a:rPr lang="ko-KR" altLang="en-US" dirty="0"/>
              <a:t>가지 혼합</a:t>
            </a:r>
            <a:r>
              <a:rPr lang="en-US" altLang="ko-KR" dirty="0"/>
              <a:t>, </a:t>
            </a:r>
            <a:r>
              <a:rPr lang="ko-KR" altLang="en-US" dirty="0"/>
              <a:t>비밀번호확인은 비밀번호와 입력한 텍스트와 </a:t>
            </a:r>
            <a:r>
              <a:rPr lang="ko-KR" altLang="en-US" dirty="0" err="1"/>
              <a:t>같아야하고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이름은 한글</a:t>
            </a:r>
            <a:r>
              <a:rPr lang="en-US" altLang="ko-KR" dirty="0"/>
              <a:t>, </a:t>
            </a:r>
            <a:r>
              <a:rPr lang="ko-KR" altLang="en-US" dirty="0" err="1"/>
              <a:t>이메일은메일형식으로</a:t>
            </a:r>
            <a:r>
              <a:rPr lang="ko-KR" altLang="en-US" dirty="0"/>
              <a:t> 유효성검사가 </a:t>
            </a:r>
            <a:r>
              <a:rPr lang="ko-KR" altLang="en-US" dirty="0" err="1"/>
              <a:t>적용되어있으며</a:t>
            </a:r>
            <a:r>
              <a:rPr lang="ko-KR" altLang="en-US" dirty="0"/>
              <a:t> 조건에 만족하지 않으면</a:t>
            </a:r>
            <a:r>
              <a:rPr lang="en-US" altLang="ko-KR" dirty="0"/>
              <a:t> alert</a:t>
            </a:r>
            <a:r>
              <a:rPr lang="ko-KR" altLang="en-US" dirty="0"/>
              <a:t>으로 </a:t>
            </a:r>
            <a:r>
              <a:rPr lang="ko-KR" altLang="en-US" dirty="0" err="1"/>
              <a:t>창이뜬다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312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회원의 </a:t>
            </a:r>
            <a:r>
              <a:rPr lang="ko-KR" altLang="en-US" dirty="0" err="1"/>
              <a:t>상세페이지이며</a:t>
            </a:r>
            <a:r>
              <a:rPr lang="ko-KR" altLang="en-US" dirty="0"/>
              <a:t> 대출현황을 보여주는 페이지이다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도서명</a:t>
            </a:r>
            <a:r>
              <a:rPr lang="en-US" altLang="ko-KR" dirty="0"/>
              <a:t>, </a:t>
            </a:r>
            <a:r>
              <a:rPr lang="ko-KR" altLang="en-US" dirty="0"/>
              <a:t>대출일</a:t>
            </a:r>
            <a:r>
              <a:rPr lang="en-US" altLang="ko-KR" dirty="0"/>
              <a:t>, </a:t>
            </a:r>
            <a:r>
              <a:rPr lang="ko-KR" altLang="en-US" dirty="0"/>
              <a:t>반납예정일</a:t>
            </a:r>
            <a:r>
              <a:rPr lang="en-US" altLang="ko-KR" dirty="0"/>
              <a:t>, </a:t>
            </a:r>
            <a:r>
              <a:rPr lang="ko-KR" altLang="en-US" dirty="0"/>
              <a:t>반납신청유무를 </a:t>
            </a:r>
            <a:r>
              <a:rPr lang="ko-KR" altLang="en-US" dirty="0" err="1"/>
              <a:t>볼수</a:t>
            </a:r>
            <a:r>
              <a:rPr lang="ko-KR" altLang="en-US" dirty="0"/>
              <a:t> 있으며 반납예정일 보다 </a:t>
            </a:r>
            <a:r>
              <a:rPr lang="ko-KR" altLang="en-US" dirty="0" err="1"/>
              <a:t>지난경우</a:t>
            </a:r>
            <a:r>
              <a:rPr lang="ko-KR" altLang="en-US" dirty="0"/>
              <a:t> 경고메일을 보낼 수 있는 페이지가 보여지며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경고버튼을 클릭하면 해당 회원의 메일로 연체메일이 보내진다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976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경고메일이 전송되면 완료되었다는 </a:t>
            </a:r>
            <a:r>
              <a:rPr lang="ko-KR" altLang="en-US" dirty="0" err="1"/>
              <a:t>팝업창이뜬다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2077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회원이 가입한 이메일로 다음과 같은 멘트로 메일이 보내진다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10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회원의 예약현황을 보여주는 페이지이다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477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회원의 현재까지 대출한 목록을 볼 수 있는 페이지이다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195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회원의 반납현황을 볼 수 있는 페이지이다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954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회원의 문의내역을 모아서 볼 수 있으며 상태를 확인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604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회원의 도서기증신청내역을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177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회원의 희망도서를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031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전체회원의 대출 목록을 조회할 수 있으며 회원번호</a:t>
            </a:r>
            <a:r>
              <a:rPr lang="en-US" altLang="ko-KR" dirty="0"/>
              <a:t>, </a:t>
            </a:r>
            <a:r>
              <a:rPr lang="ko-KR" altLang="en-US" dirty="0"/>
              <a:t>회원이름으로 검색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2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240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전체회원의 반납현황을 볼 수 있으며 </a:t>
            </a:r>
            <a:r>
              <a:rPr lang="en-US" altLang="ko-KR" dirty="0"/>
              <a:t>20</a:t>
            </a:r>
            <a:r>
              <a:rPr lang="ko-KR" altLang="en-US" dirty="0"/>
              <a:t>개씩 </a:t>
            </a:r>
            <a:r>
              <a:rPr lang="ko-KR" altLang="en-US" dirty="0" err="1"/>
              <a:t>페이징되어있고</a:t>
            </a:r>
            <a:r>
              <a:rPr lang="en-US" altLang="ko-KR" dirty="0"/>
              <a:t>, </a:t>
            </a:r>
            <a:r>
              <a:rPr lang="ko-KR" altLang="en-US" dirty="0"/>
              <a:t>회원번호</a:t>
            </a:r>
            <a:r>
              <a:rPr lang="en-US" altLang="ko-KR" dirty="0"/>
              <a:t>, </a:t>
            </a:r>
            <a:r>
              <a:rPr lang="ko-KR" altLang="en-US" dirty="0"/>
              <a:t>회원이름으로 검색할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639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전체회원의 도서기증신청내역을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801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전체회원의 희망도서신청을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254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전체회원의 정보를 볼 수 있으며 선택을 클릭하면 해당 회원의 정보수정페이지로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644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회원의 정보를 수정하고 수정하기 버튼을 클릭하면 수정이 완료된다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24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7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주소검색은 정부도로명주소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이용했으며 클릭하면 주소를 검색할 </a:t>
            </a:r>
            <a:r>
              <a:rPr lang="ko-KR" altLang="en-US" dirty="0" err="1"/>
              <a:t>수있고</a:t>
            </a:r>
            <a:r>
              <a:rPr lang="ko-KR" altLang="en-US" dirty="0"/>
              <a:t> 검색 결과가 구현화면에 삽입된다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39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화면은 회원가입</a:t>
            </a:r>
            <a:r>
              <a:rPr lang="en-US" altLang="ko-KR" dirty="0"/>
              <a:t>, </a:t>
            </a:r>
            <a:r>
              <a:rPr lang="ko-KR" altLang="en-US" dirty="0" err="1"/>
              <a:t>아이디찾기</a:t>
            </a:r>
            <a:r>
              <a:rPr lang="en-US" altLang="ko-KR" dirty="0"/>
              <a:t>, </a:t>
            </a:r>
            <a:r>
              <a:rPr lang="ko-KR" altLang="en-US" dirty="0" err="1"/>
              <a:t>비밀번호찾기로</a:t>
            </a:r>
            <a:r>
              <a:rPr lang="ko-KR" altLang="en-US" dirty="0"/>
              <a:t> </a:t>
            </a:r>
            <a:r>
              <a:rPr lang="ko-KR" altLang="en-US" dirty="0" err="1"/>
              <a:t>구성되어있으며</a:t>
            </a:r>
            <a:r>
              <a:rPr lang="ko-KR" altLang="en-US" dirty="0"/>
              <a:t> 아이디</a:t>
            </a:r>
            <a:r>
              <a:rPr lang="en-US" altLang="ko-KR" dirty="0"/>
              <a:t>, </a:t>
            </a:r>
            <a:r>
              <a:rPr lang="ko-KR" altLang="en-US" dirty="0"/>
              <a:t>비밀번호가 조건에 맞을 경우 로그인이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조건에 </a:t>
            </a:r>
            <a:r>
              <a:rPr lang="ko-KR" altLang="en-US" dirty="0" err="1"/>
              <a:t>맞지않는경우</a:t>
            </a:r>
            <a:r>
              <a:rPr lang="ko-KR" altLang="en-US" dirty="0"/>
              <a:t> </a:t>
            </a:r>
            <a:r>
              <a:rPr lang="ko-KR" altLang="en-US" dirty="0" err="1"/>
              <a:t>알람창과함께</a:t>
            </a:r>
            <a:r>
              <a:rPr lang="ko-KR" altLang="en-US" dirty="0"/>
              <a:t> </a:t>
            </a:r>
            <a:r>
              <a:rPr lang="ko-KR" altLang="en-US" dirty="0" err="1"/>
              <a:t>로그인화면으로</a:t>
            </a:r>
            <a:r>
              <a:rPr lang="ko-KR" altLang="en-US" dirty="0"/>
              <a:t> 돌아온다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D9FCB-7B5F-4ED7-B513-9D77A1BC78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85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798463" y="2922628"/>
            <a:ext cx="6144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공공도서관 운영 시스템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926076" y="2541180"/>
            <a:ext cx="4043293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&amp;</a:t>
            </a:r>
            <a:r>
              <a:rPr lang="ko-KR" altLang="en-US" dirty="0"/>
              <a:t> 관리자 편의를 위한 도서관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8457926" y="5977563"/>
            <a:ext cx="3499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4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유수영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왕지민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유나혜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이미현</a:t>
            </a: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823489" y="2743506"/>
            <a:ext cx="2566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spc="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메인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main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223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705" y="1102007"/>
            <a:ext cx="4166280" cy="5420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5963" y="3979430"/>
            <a:ext cx="4012642" cy="1219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963" y="5383150"/>
            <a:ext cx="4012642" cy="11012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615" y="1205235"/>
            <a:ext cx="4036990" cy="255002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797034-E608-4ABE-AFEC-312D8D8510BC}"/>
              </a:ext>
            </a:extLst>
          </p:cNvPr>
          <p:cNvCxnSpPr/>
          <p:nvPr/>
        </p:nvCxnSpPr>
        <p:spPr>
          <a:xfrm flipV="1">
            <a:off x="3514725" y="1438275"/>
            <a:ext cx="3067050" cy="1762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6F731B-D7AC-470C-9587-974C1B3C6700}"/>
              </a:ext>
            </a:extLst>
          </p:cNvPr>
          <p:cNvSpPr/>
          <p:nvPr/>
        </p:nvSpPr>
        <p:spPr>
          <a:xfrm>
            <a:off x="6754940" y="1171575"/>
            <a:ext cx="4166280" cy="535093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3920252" y="2725921"/>
            <a:ext cx="4373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spc="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회원가입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293518" y="4995951"/>
            <a:ext cx="37945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JOIN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92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0D0100F-A2E0-499B-A977-273275BD34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650" y="1154722"/>
            <a:ext cx="7332699" cy="561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A5CB914-3B0C-4080-B758-A638F2C6EF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508" y="1225476"/>
            <a:ext cx="6594230" cy="550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58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2CA8F3-B6AE-4831-BEA9-E0C78219A4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538" y="1318846"/>
            <a:ext cx="9003324" cy="49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FA7C4BE-9817-4C54-A896-715CF667A2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046" y="1213754"/>
            <a:ext cx="8698523" cy="51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8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61837E2-160D-4D60-A7A4-F36FB6F560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621" y="1320635"/>
            <a:ext cx="8408757" cy="54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21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341784" y="2706466"/>
            <a:ext cx="4373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pc="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293518" y="4995951"/>
            <a:ext cx="37945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Login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00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0A270E9-40B5-4A12-A310-531094EF98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1102" y="1330985"/>
            <a:ext cx="4629796" cy="48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421485" cy="830997"/>
            <a:chOff x="3403338" y="2598003"/>
            <a:chExt cx="5421485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162398" cy="830997"/>
              <a:chOff x="3403338" y="2598003"/>
              <a:chExt cx="2162398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3837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컨셉 및 구현효과</a:t>
                </a:r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,</a:t>
                </a:r>
              </a:p>
              <a:p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일정표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370789" cy="830997"/>
              <a:chOff x="6454034" y="2598003"/>
              <a:chExt cx="2370789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5921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 개발환경 및 순서도</a:t>
                </a:r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,</a:t>
                </a:r>
              </a:p>
              <a:p>
                <a:r>
                  <a:rPr lang="en-US" altLang="ko-K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 </a:t>
                </a:r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테이블구조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4432432" cy="830997"/>
            <a:chOff x="3403338" y="2598003"/>
            <a:chExt cx="4432432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130338" cy="830997"/>
              <a:chOff x="3403338" y="2598003"/>
              <a:chExt cx="2130338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3516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구현화면 및 시연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381736" cy="830997"/>
              <a:chOff x="6454034" y="2598003"/>
              <a:chExt cx="1381736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6030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  </a:t>
                </a:r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Q&amp;A</a:t>
                </a:r>
                <a:endPara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696F46A-7753-467D-80D8-CE21E00124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369" y="2108293"/>
            <a:ext cx="8921262" cy="105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95BB0F-6D09-4F6D-9C8F-F74078095B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369" y="3690908"/>
            <a:ext cx="8921262" cy="13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6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0A7F3F5-CD5A-49BA-A727-18DD3536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17" y="1832159"/>
            <a:ext cx="566816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4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AFE038C-B8AF-4B0F-9B85-BC8A8AE0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64" y="1557076"/>
            <a:ext cx="5706271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48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0D213C-C9E6-4AD3-883D-B6F688E9BE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4545" y="1590138"/>
            <a:ext cx="5953956" cy="45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4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13BB17-3A42-41E5-BC85-AFD732AF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91" y="1471339"/>
            <a:ext cx="5506218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8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3114989" y="2706466"/>
            <a:ext cx="5600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pc="60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도서관 안내</a:t>
            </a:r>
            <a:endParaRPr lang="ko-KR" altLang="en-US" sz="7200" spc="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293518" y="4995951"/>
            <a:ext cx="37945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Info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45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858" y="1453339"/>
            <a:ext cx="4692716" cy="469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4243" y="1379982"/>
            <a:ext cx="7783514" cy="46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15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0971" y="1453339"/>
            <a:ext cx="8970058" cy="51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03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574" y="1379982"/>
            <a:ext cx="8279842" cy="46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8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CONCEPT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0" y="1845528"/>
            <a:ext cx="122137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사용자에게 </a:t>
            </a:r>
            <a:endParaRPr lang="en-US" altLang="ko-KR" sz="4800" b="1" dirty="0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4800" b="1" dirty="0">
                <a:solidFill>
                  <a:srgbClr val="FFC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  <a:r>
              <a: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 도서관시스템</a:t>
            </a:r>
            <a:endParaRPr lang="en-US" altLang="ko-KR" sz="4800" b="1" dirty="0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4800" b="1" dirty="0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관리자에게</a:t>
            </a:r>
            <a:endParaRPr lang="en-US" altLang="ko-KR" sz="4800" b="1" dirty="0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편리한</a:t>
            </a:r>
            <a:r>
              <a: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도서관시스템</a:t>
            </a:r>
          </a:p>
        </p:txBody>
      </p:sp>
    </p:spTree>
    <p:extLst>
      <p:ext uri="{BB962C8B-B14F-4D97-AF65-F5344CB8AC3E}">
        <p14:creationId xmlns:p14="http://schemas.microsoft.com/office/powerpoint/2010/main" val="3549891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177" y="1276141"/>
            <a:ext cx="5128584" cy="49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66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2711" y="1102007"/>
            <a:ext cx="4093863" cy="56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9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3114989" y="2706466"/>
            <a:ext cx="5600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spc="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도서검색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293518" y="4995951"/>
            <a:ext cx="37945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Info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75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C081CD6-F5B3-47CF-ACC1-9617F19FEA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978" y="1166662"/>
            <a:ext cx="5837747" cy="55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52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F1D7EAE-13C0-4D19-A630-045E4B62A2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374" y="1086618"/>
            <a:ext cx="5686426" cy="57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54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2B3C7C-34BA-41E8-ABF0-CC474FCC9C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00" y="1102007"/>
            <a:ext cx="6487682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C19313-0541-4B2F-998E-C23FEDC4F8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700" y="1832159"/>
            <a:ext cx="4104900" cy="242542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1B5520-919D-401D-97DA-132120941A79}"/>
              </a:ext>
            </a:extLst>
          </p:cNvPr>
          <p:cNvCxnSpPr/>
          <p:nvPr/>
        </p:nvCxnSpPr>
        <p:spPr>
          <a:xfrm flipV="1">
            <a:off x="6648450" y="2676525"/>
            <a:ext cx="2266950" cy="171450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663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E0F3A85-5EA8-441B-AF26-3BEBBBDD1F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580" y="1152525"/>
            <a:ext cx="5067110" cy="4873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420EA3-9D69-401D-93C9-29301E67C9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424" y="1152525"/>
            <a:ext cx="5396490" cy="48654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38152-23B0-4958-BD30-F13FDA4D58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85" y="4814767"/>
            <a:ext cx="2042740" cy="178141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7B63D4A-1319-4792-83BD-49DE0A5E2555}"/>
              </a:ext>
            </a:extLst>
          </p:cNvPr>
          <p:cNvCxnSpPr>
            <a:cxnSpLocks/>
          </p:cNvCxnSpPr>
          <p:nvPr/>
        </p:nvCxnSpPr>
        <p:spPr>
          <a:xfrm flipH="1">
            <a:off x="1332737" y="4514850"/>
            <a:ext cx="1000888" cy="5809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77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53933D0-66DF-4F62-8446-8A35C4F9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02007"/>
            <a:ext cx="87534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4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4C44C73-55CC-430E-9666-FF448C513E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550" y="1136833"/>
            <a:ext cx="3728850" cy="56173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1E7FE8-BBC4-4967-9A89-9ADCC0AA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958" y="2862715"/>
            <a:ext cx="4514850" cy="37242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F62E492-64C4-405E-AE2D-5B58BA859B08}"/>
              </a:ext>
            </a:extLst>
          </p:cNvPr>
          <p:cNvCxnSpPr>
            <a:cxnSpLocks/>
          </p:cNvCxnSpPr>
          <p:nvPr/>
        </p:nvCxnSpPr>
        <p:spPr>
          <a:xfrm>
            <a:off x="3849115" y="3257550"/>
            <a:ext cx="2961260" cy="13239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9437401-AA17-41B7-8D25-AF0DC2E6C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929" y="1223962"/>
            <a:ext cx="40386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7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0F335E2-21A3-4FC4-9B48-890B0C9E7D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20" y="1171575"/>
            <a:ext cx="442271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0EC9F0-4146-4FEE-8957-AC0EC4195A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0063" y="3105150"/>
            <a:ext cx="5564987" cy="10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1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725764-7C87-4EBD-868E-212691269B8B}"/>
              </a:ext>
            </a:extLst>
          </p:cNvPr>
          <p:cNvSpPr/>
          <p:nvPr/>
        </p:nvSpPr>
        <p:spPr>
          <a:xfrm>
            <a:off x="2087072" y="4722306"/>
            <a:ext cx="1799127" cy="2305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95B2A4-BA74-4FF1-8ECE-F547DA84E11B}"/>
              </a:ext>
            </a:extLst>
          </p:cNvPr>
          <p:cNvSpPr/>
          <p:nvPr/>
        </p:nvSpPr>
        <p:spPr>
          <a:xfrm>
            <a:off x="2087072" y="5461885"/>
            <a:ext cx="2637328" cy="2305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984663-A12D-4434-AF35-4BC38CDA0783}"/>
              </a:ext>
            </a:extLst>
          </p:cNvPr>
          <p:cNvSpPr/>
          <p:nvPr/>
        </p:nvSpPr>
        <p:spPr>
          <a:xfrm>
            <a:off x="6680879" y="5461885"/>
            <a:ext cx="2205946" cy="230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2DDD28-F9CF-4C2A-AA06-6DB5AB1366B8}"/>
              </a:ext>
            </a:extLst>
          </p:cNvPr>
          <p:cNvSpPr/>
          <p:nvPr/>
        </p:nvSpPr>
        <p:spPr>
          <a:xfrm>
            <a:off x="6680879" y="4698337"/>
            <a:ext cx="2044021" cy="230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7BAF5D-4623-411A-8F4F-A7FEB1016867}"/>
              </a:ext>
            </a:extLst>
          </p:cNvPr>
          <p:cNvSpPr/>
          <p:nvPr/>
        </p:nvSpPr>
        <p:spPr>
          <a:xfrm>
            <a:off x="6680879" y="3979927"/>
            <a:ext cx="1824946" cy="2305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E78E33-684F-4ED4-B2E5-2F88A8D28078}"/>
              </a:ext>
            </a:extLst>
          </p:cNvPr>
          <p:cNvSpPr/>
          <p:nvPr/>
        </p:nvSpPr>
        <p:spPr>
          <a:xfrm>
            <a:off x="2077548" y="3950903"/>
            <a:ext cx="1637202" cy="2305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구현효과 및 개발환경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BA802905-8EF7-4421-9F7A-44110AB2BE7C}"/>
              </a:ext>
            </a:extLst>
          </p:cNvPr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532" y="1933620"/>
            <a:ext cx="3570791" cy="180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2003533" y="1615716"/>
            <a:ext cx="35707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2720830" y="1630281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2019110" y="3929838"/>
            <a:ext cx="355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도서관 위치 서비스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카카오 맵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API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을 통한 이동경로 안내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8C068-D5EC-4105-AC67-C061F23B4AE5}"/>
              </a:ext>
            </a:extLst>
          </p:cNvPr>
          <p:cNvSpPr txBox="1"/>
          <p:nvPr/>
        </p:nvSpPr>
        <p:spPr>
          <a:xfrm>
            <a:off x="2003533" y="4664811"/>
            <a:ext cx="3570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독서 건강 분석 서비스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차트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이미지를 통한 시각적 지표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5CE0A9-EF14-460A-BE8C-EC35B1FD277E}"/>
              </a:ext>
            </a:extLst>
          </p:cNvPr>
          <p:cNvSpPr txBox="1"/>
          <p:nvPr/>
        </p:nvSpPr>
        <p:spPr>
          <a:xfrm>
            <a:off x="2003533" y="5442835"/>
            <a:ext cx="3570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도서에 대한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정성적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정량적 지표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이용자들의 능동적 참여가능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후기작성서비스</a:t>
            </a:r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도서 대출 권수 차트 제공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E44108-8495-47A1-9618-7736C1049F75}"/>
              </a:ext>
            </a:extLst>
          </p:cNvPr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676" y="1933620"/>
            <a:ext cx="3570791" cy="180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91EEFC-88F9-4D4C-A07B-DD305FF4B923}"/>
              </a:ext>
            </a:extLst>
          </p:cNvPr>
          <p:cNvSpPr/>
          <p:nvPr/>
        </p:nvSpPr>
        <p:spPr>
          <a:xfrm>
            <a:off x="6617677" y="1615716"/>
            <a:ext cx="357079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912EA-41BD-49F7-9838-4B9181FF3087}"/>
              </a:ext>
            </a:extLst>
          </p:cNvPr>
          <p:cNvSpPr txBox="1"/>
          <p:nvPr/>
        </p:nvSpPr>
        <p:spPr>
          <a:xfrm>
            <a:off x="7346900" y="1630281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0069C4-8408-4C1C-9F5C-768D737527E3}"/>
              </a:ext>
            </a:extLst>
          </p:cNvPr>
          <p:cNvSpPr txBox="1"/>
          <p:nvPr/>
        </p:nvSpPr>
        <p:spPr>
          <a:xfrm>
            <a:off x="6633254" y="3929838"/>
            <a:ext cx="355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회원관리 메일시스템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연체이용자에 대한 메일 송신 시스템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202158-3C45-4F31-8CA9-147D8EEBAB74}"/>
              </a:ext>
            </a:extLst>
          </p:cNvPr>
          <p:cNvSpPr txBox="1"/>
          <p:nvPr/>
        </p:nvSpPr>
        <p:spPr>
          <a:xfrm>
            <a:off x="6633254" y="4664811"/>
            <a:ext cx="355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 별 상세 관리시스템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회원 별 상세정보 열람기능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D491EB-4FA6-4D95-A864-3DE8356942F8}"/>
              </a:ext>
            </a:extLst>
          </p:cNvPr>
          <p:cNvSpPr txBox="1"/>
          <p:nvPr/>
        </p:nvSpPr>
        <p:spPr>
          <a:xfrm>
            <a:off x="6633254" y="5442835"/>
            <a:ext cx="3555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홈페이지 기능 자동화구현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도서관 소장자료 현황 장서 수 및 차트 자동화 기능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1DC092-D70A-4AA7-80E7-A3D75470E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1150095"/>
            <a:ext cx="83153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4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BEB246B-3565-433F-A3A4-2A784EAF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1" y="1361982"/>
            <a:ext cx="5538600" cy="3532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0E4441-FBF9-434C-9271-A75806B67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988" y="3015574"/>
            <a:ext cx="5367612" cy="32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32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97E24E-8D10-44FC-85F7-6D694838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1357765"/>
            <a:ext cx="82867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27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36655BD-A553-4927-B92E-48F9584DD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636" y="1379982"/>
            <a:ext cx="9384268" cy="51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63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3114989" y="2706466"/>
            <a:ext cx="5600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spc="600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알림마당</a:t>
            </a:r>
            <a:endParaRPr lang="ko-KR" altLang="en-US" sz="7200" spc="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293518" y="4995951"/>
            <a:ext cx="37945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Info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89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13E294-CB02-46E7-9CD7-4C0F660DDA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00" y="1204126"/>
            <a:ext cx="6956885" cy="5635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C1BCC8-2CCC-4E87-B611-4AA73376DE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326" y="2319429"/>
            <a:ext cx="4099734" cy="34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12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3885FD-8ED9-42F2-8B17-65D28A1527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87" y="1218348"/>
            <a:ext cx="5482313" cy="52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88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ADF98E0-8713-4D70-A483-1482ED81DF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59" y="1138237"/>
            <a:ext cx="6530945" cy="5531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00C19B-8F3A-4267-9F3F-31282B7F6D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119" y="3867359"/>
            <a:ext cx="4255656" cy="252391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C68EEAE-5B92-458D-A4AF-C9E15174B78C}"/>
              </a:ext>
            </a:extLst>
          </p:cNvPr>
          <p:cNvCxnSpPr>
            <a:cxnSpLocks/>
          </p:cNvCxnSpPr>
          <p:nvPr/>
        </p:nvCxnSpPr>
        <p:spPr>
          <a:xfrm flipV="1">
            <a:off x="6981825" y="5719763"/>
            <a:ext cx="1257300" cy="4048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18F435F-5751-4DE7-BE6C-DC652D0B8D3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119" y="1262552"/>
            <a:ext cx="4255656" cy="24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77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503196" y="2725921"/>
            <a:ext cx="3207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pc="600" dirty="0" err="1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내서재</a:t>
            </a:r>
            <a:endParaRPr lang="ko-KR" altLang="en-US" sz="7200" spc="6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069015" y="4995951"/>
            <a:ext cx="501907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ADMIN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900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387AE3-FEC9-4FF6-AC1C-D594ADF493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863" y="1019162"/>
            <a:ext cx="7940274" cy="57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5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402709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프로젝트 일정표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+mj-lt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+mj-lt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924800" y="587138"/>
            <a:ext cx="37098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일정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: 2021.07.13 ~ 2021.08.06 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약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주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)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41060"/>
              </p:ext>
            </p:extLst>
          </p:nvPr>
        </p:nvGraphicFramePr>
        <p:xfrm>
          <a:off x="2692977" y="1409302"/>
          <a:ext cx="8319135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95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14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15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16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17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18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21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22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23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24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25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26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27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28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29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30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31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0" lang="ko-KR" altLang="en-US" sz="1000" b="0" i="0" strike="noStrike" kern="1200" cap="none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02376"/>
              </p:ext>
            </p:extLst>
          </p:nvPr>
        </p:nvGraphicFramePr>
        <p:xfrm>
          <a:off x="1323282" y="1408667"/>
          <a:ext cx="1355725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76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           </a:t>
                      </a: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일자</a:t>
                      </a:r>
                      <a:endParaRPr lang="ko-KR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항목</a:t>
                      </a:r>
                      <a:endParaRPr lang="ko-KR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기획안</a:t>
                      </a:r>
                      <a:endParaRPr lang="ko-KR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벤치마킹</a:t>
                      </a:r>
                      <a:endParaRPr lang="ko-KR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요구사항</a:t>
                      </a:r>
                      <a:endParaRPr lang="ko-KR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설계</a:t>
                      </a:r>
                      <a:endParaRPr lang="ko-KR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구현</a:t>
                      </a:r>
                      <a:endParaRPr lang="ko-KR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오류</a:t>
                      </a:r>
                      <a:r>
                        <a:rPr sz="1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검출</a:t>
                      </a:r>
                      <a:endParaRPr lang="ko-KR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6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발표</a:t>
                      </a:r>
                      <a:endParaRPr lang="ko-KR" altLang="en-US" sz="16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29" name="도형 130"/>
          <p:cNvCxnSpPr/>
          <p:nvPr/>
        </p:nvCxnSpPr>
        <p:spPr>
          <a:xfrm>
            <a:off x="1314392" y="1418827"/>
            <a:ext cx="1376045" cy="601980"/>
          </a:xfrm>
          <a:prstGeom prst="line">
            <a:avLst/>
          </a:prstGeom>
          <a:ln w="6350" cap="flat" cmpd="sng">
            <a:solidFill>
              <a:srgbClr val="85EFE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도형 131"/>
          <p:cNvSpPr>
            <a:spLocks/>
          </p:cNvSpPr>
          <p:nvPr/>
        </p:nvSpPr>
        <p:spPr>
          <a:xfrm>
            <a:off x="2689802" y="2177017"/>
            <a:ext cx="1341755" cy="247650"/>
          </a:xfrm>
          <a:prstGeom prst="rightArrow">
            <a:avLst/>
          </a:prstGeom>
          <a:solidFill>
            <a:srgbClr val="85EFE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132"/>
          <p:cNvSpPr>
            <a:spLocks/>
          </p:cNvSpPr>
          <p:nvPr/>
        </p:nvSpPr>
        <p:spPr>
          <a:xfrm>
            <a:off x="3355282" y="2758042"/>
            <a:ext cx="990600" cy="247650"/>
          </a:xfrm>
          <a:prstGeom prst="rightArrow">
            <a:avLst/>
          </a:prstGeom>
          <a:solidFill>
            <a:srgbClr val="85EFE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133"/>
          <p:cNvSpPr>
            <a:spLocks/>
          </p:cNvSpPr>
          <p:nvPr/>
        </p:nvSpPr>
        <p:spPr>
          <a:xfrm>
            <a:off x="3682942" y="3371452"/>
            <a:ext cx="1998282" cy="247650"/>
          </a:xfrm>
          <a:prstGeom prst="rightArrow">
            <a:avLst/>
          </a:prstGeom>
          <a:solidFill>
            <a:srgbClr val="85EFE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134"/>
          <p:cNvSpPr>
            <a:spLocks/>
          </p:cNvSpPr>
          <p:nvPr/>
        </p:nvSpPr>
        <p:spPr>
          <a:xfrm>
            <a:off x="4352005" y="3993752"/>
            <a:ext cx="1999436" cy="247650"/>
          </a:xfrm>
          <a:prstGeom prst="rightArrow">
            <a:avLst/>
          </a:prstGeom>
          <a:solidFill>
            <a:srgbClr val="85EFE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135"/>
          <p:cNvSpPr>
            <a:spLocks/>
          </p:cNvSpPr>
          <p:nvPr/>
        </p:nvSpPr>
        <p:spPr>
          <a:xfrm>
            <a:off x="5351723" y="4610972"/>
            <a:ext cx="5323168" cy="247650"/>
          </a:xfrm>
          <a:prstGeom prst="rightArrow">
            <a:avLst/>
          </a:prstGeom>
          <a:solidFill>
            <a:srgbClr val="85EFE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136"/>
          <p:cNvSpPr>
            <a:spLocks/>
          </p:cNvSpPr>
          <p:nvPr/>
        </p:nvSpPr>
        <p:spPr>
          <a:xfrm>
            <a:off x="10018936" y="5220572"/>
            <a:ext cx="988695" cy="247650"/>
          </a:xfrm>
          <a:prstGeom prst="rightArrow">
            <a:avLst/>
          </a:prstGeom>
          <a:solidFill>
            <a:srgbClr val="85EFE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137"/>
          <p:cNvSpPr>
            <a:spLocks/>
          </p:cNvSpPr>
          <p:nvPr/>
        </p:nvSpPr>
        <p:spPr>
          <a:xfrm>
            <a:off x="10674891" y="5830172"/>
            <a:ext cx="332740" cy="247650"/>
          </a:xfrm>
          <a:prstGeom prst="rightArrow">
            <a:avLst/>
          </a:prstGeom>
          <a:solidFill>
            <a:srgbClr val="85EFE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21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2683779-6540-486F-BFC0-C5FFCEE2F2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899" y="1019162"/>
            <a:ext cx="7154202" cy="58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58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010C21-5EE6-4D6A-8DFC-92D9B6CDB6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43" y="1020309"/>
            <a:ext cx="6936114" cy="583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8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5E7867E-0EFB-4C9F-844C-599ED54363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666" y="1102007"/>
            <a:ext cx="7820668" cy="56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8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6038E67-5828-41F1-8C65-BCBDB1672A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537" y="1038886"/>
            <a:ext cx="8162925" cy="5819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646D10-BE91-4104-ACC8-A5776BEB8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550" y="4599744"/>
            <a:ext cx="427732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9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010C21-5EE6-4D6A-8DFC-92D9B6CDB6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943" y="1020309"/>
            <a:ext cx="6936114" cy="583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1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42B3FE-42BC-42E3-954F-46EE631379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810" y="1019162"/>
            <a:ext cx="7634380" cy="58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949D916-6F7C-47CA-A8D9-6D2742F3E3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327" y="1086554"/>
            <a:ext cx="9447346" cy="55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34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FB79C44-4414-4886-B2FF-A0F8EDFB7E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073" y="1037036"/>
            <a:ext cx="9511854" cy="56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49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587A554-96AF-43A6-80B8-167AF8599E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410" y="1046871"/>
            <a:ext cx="8625180" cy="58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58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64F40BF-6F49-46D7-BA9A-156706AC9D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001" y="2206557"/>
            <a:ext cx="6351121" cy="42586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8E0AD0-D8A0-4D6E-B7A2-D57E1AA7FE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590" y="1238783"/>
            <a:ext cx="6662031" cy="4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개발환경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725914"/>
              </p:ext>
            </p:extLst>
          </p:nvPr>
        </p:nvGraphicFramePr>
        <p:xfrm>
          <a:off x="3733165" y="1138848"/>
          <a:ext cx="5003165" cy="561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5995"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400" b="1" kern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개발기간</a:t>
                      </a:r>
                      <a:endParaRPr kumimoji="0" lang="ko-KR" altLang="en-US" sz="1050" b="1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4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2021.07.12 ~ 2021.08.05</a:t>
                      </a:r>
                      <a:endParaRPr lang="ko-KR" altLang="en-US" sz="14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940"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400" b="1" kern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플랫폼</a:t>
                      </a:r>
                      <a:endParaRPr kumimoji="0" lang="ko-KR" altLang="en-US" sz="8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endParaRPr lang="ko-KR" altLang="en-US" sz="14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8751"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400" b="1" kern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도구</a:t>
                      </a:r>
                      <a:endParaRPr kumimoji="0" lang="ko-KR" altLang="en-US" sz="8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2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       SQL developer</a:t>
                      </a:r>
                      <a:endParaRPr lang="ko-KR" altLang="en-US" sz="12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l" defTabSz="91440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1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        </a:t>
                      </a:r>
                      <a:r>
                        <a:rPr lang="en-US" altLang="ko-KR" sz="12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Visual Studio Code</a:t>
                      </a:r>
                      <a:endParaRPr lang="ko-KR" altLang="en-US" sz="12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l" defTabSz="91440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1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        </a:t>
                      </a:r>
                      <a:r>
                        <a:rPr lang="en-US" altLang="ko-KR" sz="12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Eclipse</a:t>
                      </a:r>
                    </a:p>
                    <a:p>
                      <a:pPr marL="0" indent="0" algn="l" defTabSz="91440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2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       </a:t>
                      </a:r>
                      <a:r>
                        <a:rPr lang="en-US" altLang="ko-KR" sz="1200" b="1" kern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eXERD</a:t>
                      </a:r>
                      <a:endParaRPr lang="en-US" altLang="ko-KR" sz="12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l" defTabSz="91440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kumimoji="0" lang="en-US" altLang="ko-KR" sz="1200" b="1" i="0" strike="noStrike" kern="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        </a:t>
                      </a:r>
                      <a:r>
                        <a:rPr kumimoji="0" lang="en-US" altLang="ko-KR" sz="1200" b="1" i="0" strike="noStrike" kern="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Kakao</a:t>
                      </a:r>
                      <a:r>
                        <a:rPr kumimoji="0" lang="en-US" altLang="ko-KR" sz="1200" b="1" i="0" strike="noStrike" kern="0" cap="none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oven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051"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400" b="1" kern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언어</a:t>
                      </a:r>
                      <a:endParaRPr kumimoji="0" lang="ko-KR" altLang="en-US" sz="8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endParaRPr lang="ko-KR" altLang="en-US" sz="14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051">
                <a:tc>
                  <a:txBody>
                    <a:bodyPr/>
                    <a:lstStyle/>
                    <a:p>
                      <a:pPr mar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4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DB</a:t>
                      </a:r>
                      <a:endParaRPr lang="ko-KR" altLang="en-US" sz="14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4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Oracle</a:t>
                      </a:r>
                      <a:endParaRPr lang="ko-KR" altLang="en-US" sz="14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051">
                <a:tc>
                  <a:txBody>
                    <a:bodyPr/>
                    <a:lstStyle/>
                    <a:p>
                      <a:pPr mar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4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WAS</a:t>
                      </a:r>
                      <a:endParaRPr lang="ko-KR" altLang="en-US" sz="14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 sz="1800" kern="1200"/>
                      </a:pPr>
                      <a:r>
                        <a:rPr lang="en-US" altLang="ko-KR" sz="1400" b="1" kern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Apache Tomcat</a:t>
                      </a:r>
                      <a:endParaRPr lang="ko-KR" altLang="en-US" sz="1400" b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그림 14" descr="C:/Users/user/AppData/Roaming/PolarisOffice/ETemp/9100_3504800/fImage2783511833055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3834" y="2184773"/>
            <a:ext cx="1815799" cy="349885"/>
          </a:xfrm>
          <a:prstGeom prst="rect">
            <a:avLst/>
          </a:prstGeom>
          <a:noFill/>
        </p:spPr>
      </p:pic>
      <p:pic>
        <p:nvPicPr>
          <p:cNvPr id="16" name="그림 15" descr="C:/Users/user/AppData/Roaming/PolarisOffice/ETemp/9100_3504800/fImage146212619148.png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6080" y="3141898"/>
            <a:ext cx="365536" cy="356763"/>
          </a:xfrm>
          <a:prstGeom prst="rect">
            <a:avLst/>
          </a:prstGeom>
          <a:noFill/>
        </p:spPr>
      </p:pic>
      <p:pic>
        <p:nvPicPr>
          <p:cNvPr id="19" name="그림 18" descr="C:/Users/user/AppData/Roaming/PolarisOffice/ETemp/9100_3504800/fImage609713169625.png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834" y="2790894"/>
            <a:ext cx="402555" cy="377071"/>
          </a:xfrm>
          <a:prstGeom prst="rect">
            <a:avLst/>
          </a:prstGeom>
          <a:noFill/>
        </p:spPr>
      </p:pic>
      <p:pic>
        <p:nvPicPr>
          <p:cNvPr id="20" name="Picture 2" descr="eXERD] eXERD 설치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3126" y="3977195"/>
            <a:ext cx="528862" cy="16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OvenApp - 다음카카오(Daumkakao) 플랫폼기술팀에서 내놓은 온라인 프로토타이핑 툴 :: StudioEgo&amp;#39;s  Thoughts, seasonⅡ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961" t="6891" r="31504" b="65651"/>
          <a:stretch/>
        </p:blipFill>
        <p:spPr bwMode="auto">
          <a:xfrm>
            <a:off x="5355460" y="4262434"/>
            <a:ext cx="655170" cy="31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484" y="3537047"/>
            <a:ext cx="550966" cy="313768"/>
          </a:xfrm>
          <a:prstGeom prst="rect">
            <a:avLst/>
          </a:prstGeom>
        </p:spPr>
      </p:pic>
      <p:pic>
        <p:nvPicPr>
          <p:cNvPr id="3" name="Picture 2" descr="자바스크립트 기초 - 1 (자바스크립트 엔진)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01" b="95220" l="0" r="92617">
                        <a14:foregroundMark x1="52013" y1="42639" x2="51678" y2="90440"/>
                        <a14:foregroundMark x1="23490" y1="44168" x2="35906" y2="82983"/>
                        <a14:foregroundMark x1="29195" y1="28489" x2="27517" y2="30784"/>
                        <a14:foregroundMark x1="41946" y1="28872" x2="48658" y2="32887"/>
                        <a14:foregroundMark x1="60067" y1="29063" x2="66779" y2="32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950" y="4654025"/>
            <a:ext cx="320761" cy="56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 descr="C:/Users/user/AppData/Roaming/PolarisOffice/ETemp/9100_3504800/fImage15437412543149.png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13126" y="4690868"/>
            <a:ext cx="786814" cy="508176"/>
          </a:xfrm>
          <a:prstGeom prst="rect">
            <a:avLst/>
          </a:prstGeom>
          <a:noFill/>
        </p:spPr>
      </p:pic>
      <p:pic>
        <p:nvPicPr>
          <p:cNvPr id="29" name="Picture 2" descr="자바스크립트 기초 - 1 (자바스크립트 엔진)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440" b="100000" l="0" r="100000">
                        <a14:foregroundMark x1="52113" y1="28009" x2="59155" y2="77899"/>
                        <a14:foregroundMark x1="45423" y1="13786" x2="46127" y2="18600"/>
                        <a14:foregroundMark x1="54577" y1="12254" x2="59155" y2="15098"/>
                        <a14:foregroundMark x1="37324" y1="35667" x2="40141" y2="54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4325"/>
          <a:stretch/>
        </p:blipFill>
        <p:spPr bwMode="auto">
          <a:xfrm>
            <a:off x="6657623" y="4682294"/>
            <a:ext cx="313553" cy="57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자바스크립트 기초 - 1 (자바스크립트 엔진)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4748" l="8015" r="100000">
                        <a14:foregroundMark x1="23664" y1="24370" x2="33969" y2="24790"/>
                        <a14:foregroundMark x1="46565" y1="21849" x2="51908" y2="21849"/>
                        <a14:foregroundMark x1="62595" y1="21639" x2="62214" y2="25840"/>
                        <a14:foregroundMark x1="86260" y1="23109" x2="86260" y2="26050"/>
                        <a14:foregroundMark x1="20229" y1="40546" x2="41985" y2="83613"/>
                        <a14:foregroundMark x1="66031" y1="43487" x2="70229" y2="83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8102" b="-9906"/>
          <a:stretch/>
        </p:blipFill>
        <p:spPr bwMode="auto">
          <a:xfrm>
            <a:off x="6228913" y="4690868"/>
            <a:ext cx="313553" cy="57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837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D77B416-8136-48D8-AEDC-D535A203F6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755" y="1027172"/>
            <a:ext cx="6994490" cy="58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86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9A516E3-C3C2-4A36-B685-45277BE786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377" y="1058108"/>
            <a:ext cx="9885246" cy="52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64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8628800-157D-4407-904F-C50E7FD3C8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822" y="1046662"/>
            <a:ext cx="7088355" cy="57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2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503196" y="2725921"/>
            <a:ext cx="3207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spc="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069015" y="4995951"/>
            <a:ext cx="501907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ADMIN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512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860" y="1607737"/>
            <a:ext cx="5958191" cy="46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30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832" y="1453339"/>
            <a:ext cx="8698336" cy="53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874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21" y="2013030"/>
            <a:ext cx="6334872" cy="31440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4635" y="2013030"/>
            <a:ext cx="4782178" cy="34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810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416" y="1638161"/>
            <a:ext cx="8585567" cy="41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53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7832" y="1379982"/>
            <a:ext cx="8196335" cy="46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4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685" y="1658257"/>
            <a:ext cx="9274629" cy="44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1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순서도 및 테이블 구조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F052542-9674-4806-81CB-167A1D9547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01" y="1260645"/>
            <a:ext cx="11077200" cy="50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90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376" y="1379982"/>
            <a:ext cx="8531247" cy="45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1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037" y="1453339"/>
            <a:ext cx="8989925" cy="45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8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1697973"/>
            <a:ext cx="5451514" cy="32458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29" y="1697973"/>
            <a:ext cx="4558845" cy="45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11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555" y="1379982"/>
            <a:ext cx="7166890" cy="48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8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CAA295-F824-419D-9384-FD5CC606D2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754" y="1336430"/>
            <a:ext cx="6576646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76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1B7F5741-8004-4A2C-8A13-80C4AB3B09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032" y="2134431"/>
            <a:ext cx="8443936" cy="36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1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A899367-17A1-4F27-AC25-2B6372D8E4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0792" y="1165472"/>
            <a:ext cx="8570416" cy="51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77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91313C1-C3A0-465D-AE8A-C893B73616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38" y="1551159"/>
            <a:ext cx="8030308" cy="45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1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DA79AC5-556F-4C28-B00C-10B3835A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253" y="2046541"/>
            <a:ext cx="8657493" cy="38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14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8B311E2-BC87-4D41-B3D0-A2FCFB323C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561" y="1545513"/>
            <a:ext cx="9360877" cy="52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0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순서도 및 테이블 구조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94F2A8E-CB64-41A5-AB16-6C4266C89B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309" y="1262751"/>
            <a:ext cx="8930612" cy="51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3B76F7D-F2C9-45F5-8234-AD69291504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207" y="1258206"/>
            <a:ext cx="9075585" cy="53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8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54C735-ED0C-4291-BA23-5C276B7CD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277" y="1453339"/>
            <a:ext cx="8405446" cy="46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136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AD8CECA-FB0A-4C60-B950-929A1F6A4F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337" y="1862360"/>
            <a:ext cx="9287326" cy="399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11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E491D8-2E5A-4897-9A7C-BCB649C83A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831" y="1379982"/>
            <a:ext cx="9976338" cy="52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096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3DB77BD-C2B4-4124-BFBC-FD7242ECE5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177" y="1453339"/>
            <a:ext cx="10005646" cy="48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418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E27942-7F69-4888-86E2-5E4A20E2CE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436" y="1219200"/>
            <a:ext cx="6961128" cy="52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02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88AD95A-9AB9-4671-9D5F-D96A1CEB80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286" y="1245436"/>
            <a:ext cx="6474132" cy="52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89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B42B41-246C-4E9A-93F4-30AAC1EE7D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369" y="1231338"/>
            <a:ext cx="6465277" cy="542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559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71760B-89A4-4E06-A689-EB26DFD3EC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462" y="1254784"/>
            <a:ext cx="6101861" cy="54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96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9C97099-CD57-44B2-B63B-83B3266F2A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462" y="1172308"/>
            <a:ext cx="7373815" cy="55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1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3885849" y="2638731"/>
            <a:ext cx="4751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spc="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구현화면</a:t>
            </a:r>
          </a:p>
        </p:txBody>
      </p:sp>
    </p:spTree>
    <p:extLst>
      <p:ext uri="{BB962C8B-B14F-4D97-AF65-F5344CB8AC3E}">
        <p14:creationId xmlns:p14="http://schemas.microsoft.com/office/powerpoint/2010/main" val="14453794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구현화면 및 시연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726FE5-436D-4024-86DB-98636E885A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684" y="1295077"/>
            <a:ext cx="9794631" cy="521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280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3885849" y="2638731"/>
            <a:ext cx="4751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spc="6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7950316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1567</Words>
  <Application>Microsoft Office PowerPoint</Application>
  <PresentationFormat>와이드스크린</PresentationFormat>
  <Paragraphs>436</Paragraphs>
  <Slides>92</Slides>
  <Notes>75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8" baseType="lpstr">
      <vt:lpstr>Arial</vt:lpstr>
      <vt:lpstr>KoPubWorld돋움체 Bold</vt:lpstr>
      <vt:lpstr>Malgun Gothic Semilight</vt:lpstr>
      <vt:lpstr>맑은 고딕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nhye</cp:lastModifiedBy>
  <cp:revision>63</cp:revision>
  <dcterms:created xsi:type="dcterms:W3CDTF">2020-01-03T14:16:53Z</dcterms:created>
  <dcterms:modified xsi:type="dcterms:W3CDTF">2021-08-08T07:02:18Z</dcterms:modified>
</cp:coreProperties>
</file>